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8" r:id="rId3"/>
    <p:sldId id="299" r:id="rId4"/>
    <p:sldId id="257" r:id="rId5"/>
    <p:sldId id="258" r:id="rId6"/>
    <p:sldId id="265" r:id="rId7"/>
    <p:sldId id="259" r:id="rId8"/>
    <p:sldId id="260" r:id="rId9"/>
    <p:sldId id="261" r:id="rId10"/>
    <p:sldId id="262" r:id="rId11"/>
    <p:sldId id="263" r:id="rId12"/>
    <p:sldId id="264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-462" y="-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16691-C16F-4D86-8235-0923EBCC236B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86EFD-FAC0-4550-B16C-32A65A349A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389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16691-C16F-4D86-8235-0923EBCC236B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86EFD-FAC0-4550-B16C-32A65A349A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675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16691-C16F-4D86-8235-0923EBCC236B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86EFD-FAC0-4550-B16C-32A65A349A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69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16691-C16F-4D86-8235-0923EBCC236B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86EFD-FAC0-4550-B16C-32A65A349A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623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16691-C16F-4D86-8235-0923EBCC236B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86EFD-FAC0-4550-B16C-32A65A349A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769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16691-C16F-4D86-8235-0923EBCC236B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86EFD-FAC0-4550-B16C-32A65A349A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54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16691-C16F-4D86-8235-0923EBCC236B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86EFD-FAC0-4550-B16C-32A65A349A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864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16691-C16F-4D86-8235-0923EBCC236B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86EFD-FAC0-4550-B16C-32A65A349A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293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16691-C16F-4D86-8235-0923EBCC236B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86EFD-FAC0-4550-B16C-32A65A349A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809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16691-C16F-4D86-8235-0923EBCC236B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86EFD-FAC0-4550-B16C-32A65A349A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69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16691-C16F-4D86-8235-0923EBCC236B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86EFD-FAC0-4550-B16C-32A65A349A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147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16691-C16F-4D86-8235-0923EBCC236B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86EFD-FAC0-4550-B16C-32A65A349A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459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500062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988840"/>
            <a:ext cx="3456484" cy="2476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87624" y="764704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인공신경망 구조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퍼셉트론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00192" y="1484784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옵티마이저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최적화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949" y="4365104"/>
            <a:ext cx="2857500" cy="159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80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76672"/>
            <a:ext cx="4714875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259632" y="4496222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sz="1200" dirty="0" err="1"/>
              <a:t>ReLU</a:t>
            </a:r>
            <a:r>
              <a:rPr lang="en-US" altLang="ko-KR" sz="1200" dirty="0"/>
              <a:t>(Rectified Linear Unit, </a:t>
            </a:r>
            <a:r>
              <a:rPr lang="ko-KR" altLang="en-US" sz="1200" dirty="0"/>
              <a:t>경사함수</a:t>
            </a:r>
            <a:r>
              <a:rPr lang="en-US" altLang="ko-KR" sz="1200" dirty="0"/>
              <a:t>)</a:t>
            </a:r>
            <a:r>
              <a:rPr lang="ko-KR" altLang="en-US" sz="1200" dirty="0"/>
              <a:t>는 가장 많이 사용되는 활성화 함수 중 하나이다</a:t>
            </a:r>
            <a:r>
              <a:rPr lang="en-US" altLang="ko-KR" sz="1200" dirty="0"/>
              <a:t>.</a:t>
            </a:r>
          </a:p>
          <a:p>
            <a:pPr fontAlgn="base"/>
            <a:r>
              <a:rPr lang="en-US" altLang="ko-KR" sz="1200" dirty="0"/>
              <a:t>Sigmoid</a:t>
            </a:r>
            <a:r>
              <a:rPr lang="ko-KR" altLang="en-US" sz="1200" dirty="0"/>
              <a:t>와 </a:t>
            </a:r>
            <a:r>
              <a:rPr lang="en-US" altLang="ko-KR" sz="1200" dirty="0" err="1"/>
              <a:t>tanh</a:t>
            </a:r>
            <a:r>
              <a:rPr lang="ko-KR" altLang="en-US" sz="1200" dirty="0"/>
              <a:t>가 갖는 </a:t>
            </a:r>
            <a:r>
              <a:rPr lang="en-US" altLang="ko-KR" sz="1200" dirty="0"/>
              <a:t>Gradient Vanishing </a:t>
            </a:r>
            <a:r>
              <a:rPr lang="ko-KR" altLang="en-US" sz="1200" dirty="0"/>
              <a:t>문제를 해결하기 위한 함수이다</a:t>
            </a:r>
            <a:r>
              <a:rPr lang="en-US" altLang="ko-KR" sz="1200" dirty="0" smtClean="0"/>
              <a:t>.</a:t>
            </a:r>
          </a:p>
          <a:p>
            <a:pPr fontAlgn="base"/>
            <a:r>
              <a:rPr lang="en-US" altLang="ko-KR" sz="1200" dirty="0"/>
              <a:t>x</a:t>
            </a:r>
            <a:r>
              <a:rPr lang="ko-KR" altLang="en-US" sz="1200" dirty="0"/>
              <a:t>가 </a:t>
            </a:r>
            <a:r>
              <a:rPr lang="en-US" altLang="ko-KR" sz="1200" dirty="0"/>
              <a:t>0</a:t>
            </a:r>
            <a:r>
              <a:rPr lang="ko-KR" altLang="en-US" sz="1200" dirty="0"/>
              <a:t>보다 크면 기울기가 </a:t>
            </a:r>
            <a:r>
              <a:rPr lang="en-US" altLang="ko-KR" sz="1200" dirty="0"/>
              <a:t>1</a:t>
            </a:r>
            <a:r>
              <a:rPr lang="ko-KR" altLang="en-US" sz="1200" dirty="0"/>
              <a:t>인 직선</a:t>
            </a:r>
            <a:r>
              <a:rPr lang="en-US" altLang="ko-KR" sz="1200" dirty="0"/>
              <a:t>, 0</a:t>
            </a:r>
            <a:r>
              <a:rPr lang="ko-KR" altLang="en-US" sz="1200" dirty="0"/>
              <a:t>보다 작으면 함수 값이 </a:t>
            </a:r>
            <a:r>
              <a:rPr lang="en-US" altLang="ko-KR" sz="1200" dirty="0"/>
              <a:t>0</a:t>
            </a:r>
            <a:r>
              <a:rPr lang="ko-KR" altLang="en-US" sz="1200" dirty="0"/>
              <a:t>이 된다</a:t>
            </a:r>
            <a:r>
              <a:rPr lang="en-US" altLang="ko-KR" sz="1200" dirty="0"/>
              <a:t>. </a:t>
            </a:r>
            <a:r>
              <a:rPr lang="ko-KR" altLang="en-US" sz="1200" dirty="0"/>
              <a:t>이는 </a:t>
            </a:r>
            <a:r>
              <a:rPr lang="en-US" altLang="ko-KR" sz="1200" dirty="0"/>
              <a:t>0</a:t>
            </a:r>
            <a:r>
              <a:rPr lang="ko-KR" altLang="en-US" sz="1200" dirty="0"/>
              <a:t>보다 작은 값들에서 뉴런이 죽을 수 있는 단점을 야기한다</a:t>
            </a:r>
            <a:r>
              <a:rPr lang="en-US" altLang="ko-KR" sz="1200" dirty="0"/>
              <a:t>.</a:t>
            </a:r>
          </a:p>
          <a:p>
            <a:pPr fontAlgn="base"/>
            <a:r>
              <a:rPr lang="ko-KR" altLang="en-US" sz="1200" dirty="0"/>
              <a:t>또한 </a:t>
            </a:r>
            <a:r>
              <a:rPr lang="en-US" altLang="ko-KR" sz="1200" dirty="0"/>
              <a:t>sigmoid, </a:t>
            </a:r>
            <a:r>
              <a:rPr lang="en-US" altLang="ko-KR" sz="1200" dirty="0" err="1"/>
              <a:t>tanh</a:t>
            </a:r>
            <a:r>
              <a:rPr lang="en-US" altLang="ko-KR" sz="1200" dirty="0"/>
              <a:t> </a:t>
            </a:r>
            <a:r>
              <a:rPr lang="ko-KR" altLang="en-US" sz="1200" dirty="0"/>
              <a:t>함수보다 학습이 빠르고</a:t>
            </a:r>
            <a:r>
              <a:rPr lang="en-US" altLang="ko-KR" sz="1200" dirty="0"/>
              <a:t>, </a:t>
            </a:r>
            <a:r>
              <a:rPr lang="ko-KR" altLang="en-US" sz="1200" dirty="0"/>
              <a:t>연산 비용이 적고</a:t>
            </a:r>
            <a:r>
              <a:rPr lang="en-US" altLang="ko-KR" sz="1200" dirty="0"/>
              <a:t>, </a:t>
            </a:r>
            <a:r>
              <a:rPr lang="ko-KR" altLang="en-US" sz="1200" dirty="0"/>
              <a:t>구현이 매우 간단하다는 특징이 </a:t>
            </a:r>
            <a:r>
              <a:rPr lang="ko-KR" altLang="en-US" sz="1200" dirty="0" smtClean="0"/>
              <a:t>있다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60967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11763"/>
            <a:ext cx="5038725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416418" y="3443765"/>
            <a:ext cx="65399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가장 많이 사용하는 함수는 </a:t>
            </a:r>
            <a:r>
              <a:rPr lang="en-US" altLang="ko-KR" sz="1200" dirty="0" err="1"/>
              <a:t>ReLU</a:t>
            </a:r>
            <a:r>
              <a:rPr lang="ko-KR" altLang="en-US" sz="1200" dirty="0"/>
              <a:t>인데</a:t>
            </a:r>
            <a:r>
              <a:rPr lang="en-US" altLang="ko-KR" sz="1200" dirty="0"/>
              <a:t>, </a:t>
            </a:r>
            <a:r>
              <a:rPr lang="ko-KR" altLang="en-US" sz="1200" dirty="0"/>
              <a:t>이유는 간단하면서 사용이 쉽기 때문이다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07187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8" y="395288"/>
            <a:ext cx="6791325" cy="606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96136" y="620688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옵티마이져</a:t>
            </a:r>
            <a:r>
              <a:rPr lang="ko-KR" altLang="en-US" dirty="0" smtClean="0"/>
              <a:t> 비교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51730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1071563"/>
            <a:ext cx="8401050" cy="471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4556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0100"/>
            <a:ext cx="8604448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6818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6775"/>
            <a:ext cx="9144000" cy="512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2879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1204913"/>
            <a:ext cx="7448550" cy="444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8840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" y="620688"/>
            <a:ext cx="8496944" cy="4553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5677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68760"/>
            <a:ext cx="8214784" cy="3559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7816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F1D711A-6CC0-0C4A-8F69-8F92B7171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최대 풀링</a:t>
            </a:r>
            <a:endParaRPr kumimoji="1" lang="x-none" altLang="en-US">
              <a:latin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133196C-2FB0-A548-B1B2-FFDC06CA8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326"/>
          <a:stretch/>
        </p:blipFill>
        <p:spPr>
          <a:xfrm>
            <a:off x="2580542" y="2101047"/>
            <a:ext cx="3982917" cy="365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399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08720"/>
            <a:ext cx="7115175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5576" y="3356992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Y1 = -1  y2=-1  y3=-1  y4 =1  AND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0924" y="4149080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Y1 = -1  y2=1  y3=1  y4 =-1  XOR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4664749"/>
            <a:ext cx="540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가중치 </a:t>
            </a:r>
            <a:r>
              <a:rPr lang="en-US" altLang="ko-KR" sz="1200" dirty="0" smtClean="0"/>
              <a:t>w0 = -0.5  w1=1 w2 = 1</a:t>
            </a:r>
          </a:p>
          <a:p>
            <a:r>
              <a:rPr lang="en-US" altLang="ko-KR" sz="1200" dirty="0" smtClean="0"/>
              <a:t>O = w1x1+w2x2+w0 = x1+x2 - 0.5</a:t>
            </a:r>
            <a:endParaRPr lang="en-US" altLang="ko-KR" sz="1200" dirty="0"/>
          </a:p>
          <a:p>
            <a:r>
              <a:rPr lang="en-US" altLang="ko-KR" sz="1200" dirty="0" smtClean="0"/>
              <a:t>O = 0</a:t>
            </a:r>
            <a:r>
              <a:rPr lang="ko-KR" altLang="en-US" sz="1200" dirty="0" smtClean="0"/>
              <a:t>으로 설정을 하면 직선의 방정식 </a:t>
            </a:r>
            <a:r>
              <a:rPr lang="en-US" altLang="ko-KR" sz="1200" dirty="0" smtClean="0">
                <a:sym typeface="Wingdings" pitchFamily="2" charset="2"/>
              </a:rPr>
              <a:t> </a:t>
            </a:r>
            <a:r>
              <a:rPr lang="ko-KR" altLang="en-US" sz="1200" dirty="0" smtClean="0">
                <a:sym typeface="Wingdings" pitchFamily="2" charset="2"/>
              </a:rPr>
              <a:t>특성 공간을 분할하는 분할기</a:t>
            </a:r>
            <a:endParaRPr lang="en-US" altLang="ko-KR" sz="1200" dirty="0" smtClean="0">
              <a:sym typeface="Wingdings" pitchFamily="2" charset="2"/>
            </a:endParaRPr>
          </a:p>
          <a:p>
            <a:r>
              <a:rPr lang="en-US" altLang="ko-KR" sz="1200" dirty="0" smtClean="0">
                <a:sym typeface="Wingdings" pitchFamily="2" charset="2"/>
              </a:rPr>
              <a:t>x2 = -x1+0.5</a:t>
            </a:r>
            <a:endParaRPr lang="en-US" altLang="ko-KR" sz="1200" dirty="0" smtClean="0"/>
          </a:p>
          <a:p>
            <a:endParaRPr lang="ko-KR" altLang="en-US" sz="12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928" y="3861048"/>
            <a:ext cx="2857500" cy="159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화살표 연결선 8"/>
          <p:cNvCxnSpPr/>
          <p:nvPr/>
        </p:nvCxnSpPr>
        <p:spPr>
          <a:xfrm>
            <a:off x="4355976" y="4909810"/>
            <a:ext cx="93610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308304" y="3042320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s=sum(x*w)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stCxn id="10" idx="2"/>
          </p:cNvCxnSpPr>
          <p:nvPr/>
        </p:nvCxnSpPr>
        <p:spPr>
          <a:xfrm flipH="1">
            <a:off x="7510711" y="3411652"/>
            <a:ext cx="553677" cy="5214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282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C149E62-2786-5B49-9337-88396D182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케라스의 풀링 층</a:t>
            </a:r>
            <a:endParaRPr kumimoji="1" lang="x-none" altLang="en-US">
              <a:latin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88AD21C-4A66-544E-A309-05AED8A6A724}"/>
              </a:ext>
            </a:extLst>
          </p:cNvPr>
          <p:cNvSpPr/>
          <p:nvPr/>
        </p:nvSpPr>
        <p:spPr>
          <a:xfrm>
            <a:off x="2000250" y="3170004"/>
            <a:ext cx="51435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x-none">
                <a:latin typeface="D2Coding" panose="020B0609020101020101" pitchFamily="49" charset="-127"/>
                <a:ea typeface="D2Coding" panose="020B0609020101020101" pitchFamily="49" charset="-127"/>
              </a:rPr>
              <a:t>keras</a:t>
            </a:r>
            <a:r>
              <a:rPr lang="en" altLang="x-none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" altLang="x-none">
                <a:latin typeface="D2Coding" panose="020B0609020101020101" pitchFamily="49" charset="-127"/>
                <a:ea typeface="D2Coding" panose="020B0609020101020101" pitchFamily="49" charset="-127"/>
              </a:rPr>
              <a:t>layers</a:t>
            </a:r>
            <a:r>
              <a:rPr lang="en" altLang="x-none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" altLang="x-none">
                <a:latin typeface="D2Coding" panose="020B0609020101020101" pitchFamily="49" charset="-127"/>
                <a:ea typeface="D2Coding" panose="020B0609020101020101" pitchFamily="49" charset="-127"/>
              </a:rPr>
              <a:t>MaxPooling2D</a:t>
            </a:r>
            <a:r>
              <a:rPr lang="en" altLang="x-none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x-none">
                <a:solidFill>
                  <a:srgbClr val="C5392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" altLang="x-none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endParaRPr lang="en" altLang="x-none">
              <a:solidFill>
                <a:srgbClr val="37474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" altLang="x-none">
                <a:latin typeface="D2Coding" panose="020B0609020101020101" pitchFamily="49" charset="-127"/>
                <a:ea typeface="D2Coding" panose="020B0609020101020101" pitchFamily="49" charset="-127"/>
              </a:rPr>
              <a:t>keras</a:t>
            </a:r>
            <a:r>
              <a:rPr lang="en" altLang="x-none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" altLang="x-none">
                <a:latin typeface="D2Coding" panose="020B0609020101020101" pitchFamily="49" charset="-127"/>
                <a:ea typeface="D2Coding" panose="020B0609020101020101" pitchFamily="49" charset="-127"/>
              </a:rPr>
              <a:t>layers</a:t>
            </a:r>
            <a:r>
              <a:rPr lang="en" altLang="x-none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" altLang="x-none">
                <a:latin typeface="D2Coding" panose="020B0609020101020101" pitchFamily="49" charset="-127"/>
                <a:ea typeface="D2Coding" panose="020B0609020101020101" pitchFamily="49" charset="-127"/>
              </a:rPr>
              <a:t>MaxPooling2D</a:t>
            </a:r>
            <a:r>
              <a:rPr lang="en" altLang="x-none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x-none">
                <a:solidFill>
                  <a:srgbClr val="C5392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" altLang="x-none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" altLang="x-none">
                <a:latin typeface="D2Coding" panose="020B0609020101020101" pitchFamily="49" charset="-127"/>
                <a:ea typeface="D2Coding" panose="020B0609020101020101" pitchFamily="49" charset="-127"/>
              </a:rPr>
              <a:t> strides</a:t>
            </a:r>
            <a:r>
              <a:rPr lang="en" altLang="x-none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" altLang="x-none">
                <a:solidFill>
                  <a:srgbClr val="C5392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" altLang="x-none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" altLang="x-none">
                <a:latin typeface="D2Coding" panose="020B0609020101020101" pitchFamily="49" charset="-127"/>
                <a:ea typeface="D2Coding" panose="020B0609020101020101" pitchFamily="49" charset="-127"/>
              </a:rPr>
              <a:t> padding</a:t>
            </a:r>
            <a:r>
              <a:rPr lang="en" altLang="x-none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" altLang="x-none">
                <a:solidFill>
                  <a:srgbClr val="388E3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'valid'</a:t>
            </a:r>
            <a:r>
              <a:rPr lang="en" altLang="x-none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x-none" altLang="en-US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475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2C73D72-F121-BA4A-B37A-37E10076C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합성곱 신경망</a:t>
            </a:r>
            <a:endParaRPr kumimoji="1" lang="x-none" altLang="en-US">
              <a:latin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31D40A3-84AF-1E4C-966C-EE1F0959C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42" y="2007905"/>
            <a:ext cx="8121317" cy="394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09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F3D6D5F-AF20-CE4B-89EB-47CD1408E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algn="ctr"/>
            <a:r>
              <a:rPr kumimoji="1" lang="en-US" altLang="ko-KR">
                <a:latin typeface="+mj-ea"/>
              </a:rPr>
              <a:t>3</a:t>
            </a:r>
            <a:r>
              <a:rPr kumimoji="1" lang="ko-KR" altLang="en-US">
                <a:latin typeface="+mj-ea"/>
              </a:rPr>
              <a:t>차원 합성곱</a:t>
            </a:r>
            <a:endParaRPr kumimoji="1" lang="x-none" altLang="en-US">
              <a:latin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8A4A3BE-0ACD-6248-91A6-2B3E9B5B1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24" y="2314075"/>
            <a:ext cx="1693674" cy="2962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7804147-7AAE-0641-9CA9-3C9329EAB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698" y="1594683"/>
            <a:ext cx="2339258" cy="21872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3E7F453D-421E-CB48-A1F9-9AD2B6B7C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697" y="3919926"/>
            <a:ext cx="3096627" cy="23728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00FFA26-0542-6944-841C-47ADD5102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866" y="2700337"/>
            <a:ext cx="2659581" cy="161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92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F3D6D5F-AF20-CE4B-89EB-47CD1408E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ko-KR" altLang="en-US">
                <a:latin typeface="+mj-ea"/>
              </a:rPr>
              <a:t>여러 개의 필터가 있는 </a:t>
            </a:r>
            <a:r>
              <a:rPr kumimoji="1" lang="en-US" altLang="ko-KR">
                <a:latin typeface="+mj-ea"/>
              </a:rPr>
              <a:t>3</a:t>
            </a:r>
            <a:r>
              <a:rPr kumimoji="1" lang="ko-KR" altLang="en-US">
                <a:latin typeface="+mj-ea"/>
              </a:rPr>
              <a:t>차원 합성곱</a:t>
            </a:r>
            <a:endParaRPr kumimoji="1" lang="x-none" altLang="en-US">
              <a:latin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50204C2-50E5-124D-ACA9-864805E9D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227" y="1933074"/>
            <a:ext cx="5637546" cy="416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36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413" y="2243138"/>
            <a:ext cx="6353175" cy="237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1932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81213"/>
            <a:ext cx="9144000" cy="269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2025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2309813"/>
            <a:ext cx="7677150" cy="223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9204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642938"/>
            <a:ext cx="5448300" cy="557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0100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033588"/>
            <a:ext cx="7162800" cy="279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5297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47900"/>
            <a:ext cx="922020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2764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43231"/>
            <a:ext cx="4933950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5576" y="2348880"/>
            <a:ext cx="5112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x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1*d</a:t>
            </a:r>
            <a:r>
              <a:rPr lang="ko-KR" altLang="en-US" dirty="0" smtClean="0"/>
              <a:t>행렬</a:t>
            </a:r>
            <a:r>
              <a:rPr lang="en-US" altLang="ko-KR" dirty="0" smtClean="0"/>
              <a:t>( x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전치행렬 </a:t>
            </a:r>
            <a:r>
              <a:rPr lang="en-US" altLang="ko-KR" dirty="0" err="1" smtClean="0"/>
              <a:t>xt</a:t>
            </a:r>
            <a:r>
              <a:rPr lang="en-US" altLang="ko-KR" dirty="0" smtClean="0"/>
              <a:t>  d*1 </a:t>
            </a:r>
            <a:r>
              <a:rPr lang="ko-KR" altLang="en-US" dirty="0" smtClean="0"/>
              <a:t>행렬</a:t>
            </a:r>
            <a:r>
              <a:rPr lang="en-US" altLang="ko-KR" dirty="0" smtClean="0"/>
              <a:t>)</a:t>
            </a:r>
          </a:p>
          <a:p>
            <a:r>
              <a:rPr lang="en-US" altLang="ko-KR" dirty="0" err="1" smtClean="0"/>
              <a:t>Wxt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1*1 </a:t>
            </a:r>
            <a:r>
              <a:rPr lang="ko-KR" altLang="en-US" dirty="0" smtClean="0"/>
              <a:t>행렬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스칼로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3429000"/>
            <a:ext cx="7848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간결한 표현 </a:t>
            </a:r>
            <a:r>
              <a:rPr lang="en-US" altLang="ko-KR" dirty="0" smtClean="0"/>
              <a:t>(</a:t>
            </a:r>
            <a:r>
              <a:rPr lang="ko-KR" altLang="en-US" dirty="0" smtClean="0"/>
              <a:t>바이어스를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요소로 추가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W  1*(d+1) </a:t>
            </a:r>
            <a:r>
              <a:rPr lang="ko-KR" altLang="en-US" dirty="0" smtClean="0"/>
              <a:t>행렬 </a:t>
            </a:r>
            <a:r>
              <a:rPr lang="en-US" altLang="ko-KR" dirty="0" smtClean="0"/>
              <a:t>(w0,w1….. </a:t>
            </a:r>
            <a:r>
              <a:rPr lang="en-US" altLang="ko-KR" dirty="0" err="1" smtClean="0"/>
              <a:t>Wd</a:t>
            </a:r>
            <a:r>
              <a:rPr lang="en-US" altLang="ko-KR" dirty="0" smtClean="0"/>
              <a:t>) x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1*(d+1)</a:t>
            </a:r>
            <a:r>
              <a:rPr lang="ko-KR" altLang="en-US" dirty="0" smtClean="0"/>
              <a:t>행렬 </a:t>
            </a:r>
            <a:r>
              <a:rPr lang="en-US" altLang="ko-KR" dirty="0" smtClean="0"/>
              <a:t>(x0,x1…. </a:t>
            </a:r>
            <a:r>
              <a:rPr lang="en-US" altLang="ko-KR" dirty="0" err="1" smtClean="0"/>
              <a:t>Xd</a:t>
            </a:r>
            <a:r>
              <a:rPr lang="en-US" altLang="ko-KR" dirty="0" smtClean="0"/>
              <a:t>) </a:t>
            </a:r>
            <a:r>
              <a:rPr lang="ko-KR" altLang="en-US" dirty="0" smtClean="0"/>
              <a:t>확장하면</a:t>
            </a:r>
            <a:endParaRPr lang="en-US" altLang="ko-KR" dirty="0" smtClean="0"/>
          </a:p>
          <a:p>
            <a:r>
              <a:rPr lang="ko-KR" altLang="en-US" dirty="0" smtClean="0"/>
              <a:t>   </a:t>
            </a:r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330423"/>
            <a:ext cx="1952625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3568" y="548680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퍼셉트론의</a:t>
            </a:r>
            <a:r>
              <a:rPr lang="ko-KR" altLang="en-US" dirty="0" smtClean="0"/>
              <a:t> 동작을 행렬로 표시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0834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1262063"/>
            <a:ext cx="7972425" cy="433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8483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25" y="1457325"/>
            <a:ext cx="5695950" cy="394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6365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1538"/>
            <a:ext cx="9382125" cy="511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4672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125"/>
            <a:ext cx="10477500" cy="638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03447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363"/>
            <a:ext cx="9582150" cy="486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18217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142875"/>
            <a:ext cx="8105775" cy="657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95123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0"/>
            <a:ext cx="7839075" cy="697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29729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8175"/>
            <a:ext cx="10887075" cy="558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53505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295400"/>
            <a:ext cx="57912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70487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933450"/>
            <a:ext cx="6267450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6370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36712"/>
            <a:ext cx="4352925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514554"/>
            <a:ext cx="4086225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27984" y="548680"/>
            <a:ext cx="44644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손실함수는 단순하지 않다 </a:t>
            </a:r>
            <a:endParaRPr lang="en-US" altLang="ko-KR" dirty="0" smtClean="0"/>
          </a:p>
          <a:p>
            <a:r>
              <a:rPr lang="ko-KR" altLang="en-US" dirty="0" err="1" smtClean="0"/>
              <a:t>경사하강법을</a:t>
            </a:r>
            <a:r>
              <a:rPr lang="ko-KR" altLang="en-US" dirty="0" smtClean="0"/>
              <a:t> 이용해서 손실 값이 최소가 되는 방향을 찾는다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경사하강법은</a:t>
            </a:r>
            <a:r>
              <a:rPr lang="ko-KR" altLang="en-US" dirty="0" smtClean="0"/>
              <a:t> 두 점 사이를 미분을 적용해서 기울기를 찾고 해당 </a:t>
            </a:r>
            <a:r>
              <a:rPr lang="ko-KR" altLang="en-US" dirty="0" err="1" smtClean="0"/>
              <a:t>손실값이</a:t>
            </a:r>
            <a:r>
              <a:rPr lang="ko-KR" altLang="en-US" dirty="0" smtClean="0"/>
              <a:t> 가장 작은 값을 찾아나가는 과정이며 </a:t>
            </a:r>
            <a:endParaRPr lang="en-US" altLang="ko-KR" dirty="0" smtClean="0"/>
          </a:p>
          <a:p>
            <a:r>
              <a:rPr lang="ko-KR" altLang="en-US" dirty="0" smtClean="0"/>
              <a:t>두 </a:t>
            </a:r>
            <a:r>
              <a:rPr lang="ko-KR" altLang="en-US" dirty="0" err="1" smtClean="0"/>
              <a:t>점사이를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learning late </a:t>
            </a:r>
            <a:r>
              <a:rPr lang="ko-KR" altLang="en-US" dirty="0" smtClean="0"/>
              <a:t>라고 한다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4149080"/>
            <a:ext cx="41044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입력과 출력 모두 층의 개념을 가지고 있으며 </a:t>
            </a:r>
            <a:r>
              <a:rPr lang="ko-KR" altLang="en-US" dirty="0" err="1" smtClean="0"/>
              <a:t>입력층</a:t>
            </a:r>
            <a:r>
              <a:rPr lang="ko-KR" altLang="en-US" dirty="0" smtClean="0"/>
              <a:t> 과 </a:t>
            </a:r>
            <a:r>
              <a:rPr lang="ko-KR" altLang="en-US" dirty="0" err="1" smtClean="0"/>
              <a:t>출력층</a:t>
            </a:r>
            <a:r>
              <a:rPr lang="ko-KR" altLang="en-US" dirty="0" smtClean="0"/>
              <a:t> 사이에 있는 층을 </a:t>
            </a:r>
            <a:r>
              <a:rPr lang="ko-KR" altLang="en-US" dirty="0" err="1" smtClean="0"/>
              <a:t>은닉층이라고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실제 </a:t>
            </a:r>
            <a:r>
              <a:rPr lang="ko-KR" altLang="en-US" dirty="0" err="1" smtClean="0"/>
              <a:t>동작할때는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입력층에</a:t>
            </a:r>
            <a:r>
              <a:rPr lang="ko-KR" altLang="en-US" dirty="0" smtClean="0"/>
              <a:t> 데이터를 입력하고 </a:t>
            </a:r>
            <a:r>
              <a:rPr lang="ko-KR" altLang="en-US" dirty="0" err="1" smtClean="0"/>
              <a:t>출력층을</a:t>
            </a:r>
            <a:r>
              <a:rPr lang="ko-KR" altLang="en-US" dirty="0" smtClean="0"/>
              <a:t> 통해 결과를 얻으므로 다층 </a:t>
            </a:r>
            <a:r>
              <a:rPr lang="ko-KR" altLang="en-US" dirty="0" err="1" smtClean="0"/>
              <a:t>퍼셉트론을</a:t>
            </a:r>
            <a:r>
              <a:rPr lang="ko-KR" altLang="en-US" dirty="0" smtClean="0"/>
              <a:t>  </a:t>
            </a:r>
            <a:r>
              <a:rPr lang="ko-KR" altLang="en-US" dirty="0" err="1" smtClean="0"/>
              <a:t>사용할때는</a:t>
            </a:r>
            <a:r>
              <a:rPr lang="ko-KR" altLang="en-US" dirty="0" smtClean="0"/>
              <a:t> 그 사이에 있는 층은 알 필요가 없고 실제 동작 과정이 보이지 않으므로 </a:t>
            </a:r>
            <a:r>
              <a:rPr lang="ko-KR" altLang="en-US" dirty="0" err="1" smtClean="0"/>
              <a:t>은닉층이하고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02882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795463"/>
            <a:ext cx="8964488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37197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2776"/>
            <a:ext cx="5486400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704" y="3368928"/>
            <a:ext cx="2752725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582" y="1845137"/>
            <a:ext cx="2133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866596" y="2996952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은닉층에서</a:t>
            </a:r>
            <a:r>
              <a:rPr lang="ko-KR" altLang="en-US" dirty="0" smtClean="0"/>
              <a:t> 일어나는 계</a:t>
            </a:r>
            <a:r>
              <a:rPr lang="ko-KR" altLang="en-US" dirty="0"/>
              <a:t>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21978" y="1556792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출력층에서</a:t>
            </a:r>
            <a:r>
              <a:rPr lang="ko-KR" altLang="en-US" dirty="0" smtClean="0"/>
              <a:t> 일어나는 계산</a:t>
            </a:r>
            <a:endParaRPr lang="ko-KR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405" y="4509120"/>
            <a:ext cx="2607954" cy="19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73674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3340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436354"/>
              </p:ext>
            </p:extLst>
          </p:nvPr>
        </p:nvGraphicFramePr>
        <p:xfrm>
          <a:off x="1524000" y="139700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문제유형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레이블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활성화함수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회귀예측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연속형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선형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이진분류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범주형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시그모이드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다중분류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범주형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소프트맥스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053003"/>
              </p:ext>
            </p:extLst>
          </p:nvPr>
        </p:nvGraphicFramePr>
        <p:xfrm>
          <a:off x="1547664" y="3933056"/>
          <a:ext cx="60960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1390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손실함수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회귀예측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평균제곱오차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이진분류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이진교차 엔트로피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다중분류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범주형교차</a:t>
                      </a:r>
                      <a:r>
                        <a:rPr lang="ko-KR" altLang="en-US" dirty="0" smtClean="0"/>
                        <a:t> 엔트로피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419872" y="350100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손실함수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563888" y="98072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활성화 함수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604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8" y="1385888"/>
            <a:ext cx="8124825" cy="408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31840" y="908720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인공신경망 개요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116781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412776"/>
            <a:ext cx="5715000" cy="345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87824" y="98072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미니배치 학습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517894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5" y="352425"/>
            <a:ext cx="4991100" cy="615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64088" y="908720"/>
            <a:ext cx="33123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Sigmoid </a:t>
            </a:r>
            <a:r>
              <a:rPr lang="ko-KR" altLang="en-US" sz="1200" dirty="0"/>
              <a:t>함수는 음수 값을 </a:t>
            </a:r>
            <a:r>
              <a:rPr lang="en-US" altLang="ko-KR" sz="1200" dirty="0"/>
              <a:t>0</a:t>
            </a:r>
            <a:r>
              <a:rPr lang="ko-KR" altLang="en-US" sz="1200" dirty="0"/>
              <a:t>에 가깝게 표현하기 때문에 입력 값이 최종 </a:t>
            </a:r>
            <a:r>
              <a:rPr lang="ko-KR" altLang="en-US" sz="1200" dirty="0" err="1"/>
              <a:t>레이어에서</a:t>
            </a:r>
            <a:r>
              <a:rPr lang="ko-KR" altLang="en-US" sz="1200" dirty="0"/>
              <a:t> 미치는 영향이 적어지는 </a:t>
            </a:r>
            <a:r>
              <a:rPr lang="en-US" altLang="ko-KR" sz="1200" dirty="0"/>
              <a:t>Vanishing Gradient Problem</a:t>
            </a:r>
            <a:r>
              <a:rPr lang="ko-KR" altLang="en-US" sz="1200" dirty="0"/>
              <a:t>이 </a:t>
            </a:r>
            <a:r>
              <a:rPr lang="ko-KR" altLang="en-US" sz="1200" dirty="0" smtClean="0"/>
              <a:t>발생한다</a:t>
            </a:r>
            <a:endParaRPr lang="en-US" altLang="ko-KR" sz="1200" dirty="0" smtClean="0"/>
          </a:p>
          <a:p>
            <a:pPr fontAlgn="base"/>
            <a:r>
              <a:rPr lang="en-US" altLang="ko-KR" sz="1200" dirty="0"/>
              <a:t>Sigmoid </a:t>
            </a:r>
            <a:r>
              <a:rPr lang="ko-KR" altLang="en-US" sz="1200" dirty="0"/>
              <a:t>함수의 경우 </a:t>
            </a:r>
            <a:r>
              <a:rPr lang="ko-KR" altLang="en-US" sz="1200" dirty="0" err="1"/>
              <a:t>은닉층의</a:t>
            </a:r>
            <a:r>
              <a:rPr lang="ko-KR" altLang="en-US" sz="1200" dirty="0"/>
              <a:t> 깊이가 깊으면 오차율을 계산하기 어렵다는 문제가 발상하기 때문에</a:t>
            </a:r>
            <a:r>
              <a:rPr lang="en-US" altLang="ko-KR" sz="1200" dirty="0"/>
              <a:t>, Vanishing Gradient Problem</a:t>
            </a:r>
            <a:r>
              <a:rPr lang="ko-KR" altLang="en-US" sz="1200" dirty="0"/>
              <a:t>이 발생한다</a:t>
            </a:r>
            <a:r>
              <a:rPr lang="en-US" altLang="ko-KR" sz="1200" dirty="0"/>
              <a:t>.</a:t>
            </a:r>
          </a:p>
          <a:p>
            <a:pPr fontAlgn="base"/>
            <a:r>
              <a:rPr lang="ko-KR" altLang="en-US" sz="1200" dirty="0"/>
              <a:t>다시 말해</a:t>
            </a:r>
            <a:r>
              <a:rPr lang="en-US" altLang="ko-KR" sz="1200" dirty="0"/>
              <a:t>, x</a:t>
            </a:r>
            <a:r>
              <a:rPr lang="ko-KR" altLang="en-US" sz="1200" dirty="0"/>
              <a:t>의 절대값이 커질수록 </a:t>
            </a:r>
            <a:r>
              <a:rPr lang="en-US" altLang="ko-KR" sz="1200" dirty="0"/>
              <a:t>Gradient </a:t>
            </a:r>
            <a:r>
              <a:rPr lang="en-US" altLang="ko-KR" sz="1200" dirty="0" err="1"/>
              <a:t>Backpropagation</a:t>
            </a:r>
            <a:r>
              <a:rPr lang="en-US" altLang="ko-KR" sz="1200" dirty="0"/>
              <a:t> </a:t>
            </a:r>
            <a:r>
              <a:rPr lang="ko-KR" altLang="en-US" sz="1200" dirty="0"/>
              <a:t>시 미분 값이 소실될 가능성이 큰 단점이 있다</a:t>
            </a:r>
            <a:r>
              <a:rPr lang="en-US" altLang="ko-KR" sz="1200" dirty="0"/>
              <a:t>.</a:t>
            </a:r>
          </a:p>
          <a:p>
            <a:endParaRPr lang="ko-KR" altLang="en-US" sz="12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3236111"/>
            <a:ext cx="4867275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4085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620688"/>
            <a:ext cx="542925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27584" y="4077072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sz="1200" dirty="0" err="1"/>
              <a:t>tanh</a:t>
            </a:r>
            <a:r>
              <a:rPr lang="en-US" altLang="ko-KR" sz="1200" dirty="0"/>
              <a:t> </a:t>
            </a:r>
            <a:r>
              <a:rPr lang="ko-KR" altLang="en-US" sz="1200" dirty="0"/>
              <a:t>함수는 함수의 중심점을 </a:t>
            </a:r>
            <a:r>
              <a:rPr lang="en-US" altLang="ko-KR" sz="1200" dirty="0"/>
              <a:t>0</a:t>
            </a:r>
            <a:r>
              <a:rPr lang="ko-KR" altLang="en-US" sz="1200" dirty="0"/>
              <a:t>으로 옮겨 </a:t>
            </a:r>
            <a:r>
              <a:rPr lang="en-US" altLang="ko-KR" sz="1200" dirty="0"/>
              <a:t>sigmoid</a:t>
            </a:r>
            <a:r>
              <a:rPr lang="ko-KR" altLang="en-US" sz="1200" dirty="0"/>
              <a:t>가 갖고 있던 최적화 과정에서 느려지는 문제를 해결했다</a:t>
            </a:r>
            <a:r>
              <a:rPr lang="en-US" altLang="ko-KR" sz="1200" dirty="0"/>
              <a:t>.</a:t>
            </a:r>
          </a:p>
          <a:p>
            <a:pPr fontAlgn="base"/>
            <a:r>
              <a:rPr lang="ko-KR" altLang="en-US" sz="1200" dirty="0"/>
              <a:t>하지만 미분함수에 대해 일정 값 이상에서 미분 값이 소실되는 </a:t>
            </a:r>
            <a:r>
              <a:rPr lang="en-US" altLang="ko-KR" sz="1200" dirty="0"/>
              <a:t>Vanishing Gradient Problem</a:t>
            </a:r>
            <a:r>
              <a:rPr lang="ko-KR" altLang="en-US" sz="1200" dirty="0"/>
              <a:t>은 여전히 남아있다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88692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819</TotalTime>
  <Words>443</Words>
  <Application>Microsoft Office PowerPoint</Application>
  <PresentationFormat>화면 슬라이드 쇼(4:3)</PresentationFormat>
  <Paragraphs>66</Paragraphs>
  <Slides>42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3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최대 풀링</vt:lpstr>
      <vt:lpstr>케라스의 풀링 층</vt:lpstr>
      <vt:lpstr>합성곱 신경망</vt:lpstr>
      <vt:lpstr>3차원 합성곱</vt:lpstr>
      <vt:lpstr>여러 개의 필터가 있는 3차원 합성곱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25</cp:revision>
  <dcterms:created xsi:type="dcterms:W3CDTF">2022-10-18T01:19:03Z</dcterms:created>
  <dcterms:modified xsi:type="dcterms:W3CDTF">2022-11-02T01:15:22Z</dcterms:modified>
</cp:coreProperties>
</file>